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1" r:id="rId4"/>
    <p:sldId id="262" r:id="rId5"/>
    <p:sldId id="258" r:id="rId6"/>
    <p:sldId id="264" r:id="rId7"/>
    <p:sldId id="263" r:id="rId8"/>
    <p:sldId id="266" r:id="rId9"/>
    <p:sldId id="265" r:id="rId10"/>
    <p:sldId id="267" r:id="rId11"/>
    <p:sldId id="268" r:id="rId12"/>
    <p:sldId id="269" r:id="rId13"/>
    <p:sldId id="270" r:id="rId14"/>
    <p:sldId id="271" r:id="rId15"/>
    <p:sldId id="277" r:id="rId16"/>
    <p:sldId id="280" r:id="rId17"/>
    <p:sldId id="272" r:id="rId18"/>
    <p:sldId id="273" r:id="rId19"/>
    <p:sldId id="278" r:id="rId20"/>
    <p:sldId id="279"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2" autoAdjust="0"/>
    <p:restoredTop sz="94595" autoAdjust="0"/>
  </p:normalViewPr>
  <p:slideViewPr>
    <p:cSldViewPr>
      <p:cViewPr>
        <p:scale>
          <a:sx n="65" d="100"/>
          <a:sy n="65" d="100"/>
        </p:scale>
        <p:origin x="-220" y="-52"/>
      </p:cViewPr>
      <p:guideLst>
        <p:guide orient="horz" pos="2160"/>
        <p:guide pos="2880"/>
      </p:guideLst>
    </p:cSldViewPr>
  </p:slideViewPr>
  <p:outlineViewPr>
    <p:cViewPr>
      <p:scale>
        <a:sx n="33" d="100"/>
        <a:sy n="33" d="100"/>
      </p:scale>
      <p:origin x="0" y="22376"/>
    </p:cViewPr>
  </p:outlineViewPr>
  <p:notesTextViewPr>
    <p:cViewPr>
      <p:scale>
        <a:sx n="100" d="100"/>
        <a:sy n="100" d="100"/>
      </p:scale>
      <p:origin x="0" y="0"/>
    </p:cViewPr>
  </p:notesTextViewPr>
  <p:notesViewPr>
    <p:cSldViewPr>
      <p:cViewPr varScale="1">
        <p:scale>
          <a:sx n="34" d="100"/>
          <a:sy n="34" d="100"/>
        </p:scale>
        <p:origin x="-1776" y="-6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5EC741-C4A8-4753-AA46-9B641C4C76BC}" type="datetimeFigureOut">
              <a:rPr lang="de-DE" smtClean="0"/>
              <a:pPr/>
              <a:t>31.03.2009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175D8F-8A8C-4BE0-9D28-5DACF3192FD5}"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B175D8F-8A8C-4BE0-9D28-5DACF3192FD5}" type="slidenum">
              <a:rPr lang="de-DE" smtClean="0"/>
              <a:pPr/>
              <a:t>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4" name="Fußzeilenplatzhalter 3"/>
          <p:cNvSpPr>
            <a:spLocks noGrp="1"/>
          </p:cNvSpPr>
          <p:nvPr>
            <p:ph type="ftr" sz="quarter" idx="11"/>
          </p:nvPr>
        </p:nvSpPr>
        <p:spPr/>
        <p:txBody>
          <a:bodyPr/>
          <a:lstStyle/>
          <a:p>
            <a:endParaRPr lang="de-DE" dirty="0"/>
          </a:p>
        </p:txBody>
      </p:sp>
      <p:sp>
        <p:nvSpPr>
          <p:cNvPr id="5" name="Foliennummernplatzhalter 4"/>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3" name="Fußzeilenplatzhalter 2"/>
          <p:cNvSpPr>
            <a:spLocks noGrp="1"/>
          </p:cNvSpPr>
          <p:nvPr>
            <p:ph type="ftr" sz="quarter" idx="11"/>
          </p:nvPr>
        </p:nvSpPr>
        <p:spPr/>
        <p:txBody>
          <a:bodyPr/>
          <a:lstStyle/>
          <a:p>
            <a:endParaRPr lang="de-DE" dirty="0"/>
          </a:p>
        </p:txBody>
      </p:sp>
      <p:sp>
        <p:nvSpPr>
          <p:cNvPr id="4" name="Foliennummernplatzhalter 3"/>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47681A7-E2C4-4137-AD0F-B416EE5B6517}" type="datetimeFigureOut">
              <a:rPr lang="de-DE" smtClean="0"/>
              <a:pPr/>
              <a:t>31.03.2009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1B2A8BA-6186-4690-A12B-EBE52F84DDDE}"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7681A7-E2C4-4137-AD0F-B416EE5B6517}" type="datetimeFigureOut">
              <a:rPr lang="de-DE" smtClean="0"/>
              <a:pPr/>
              <a:t>31.03.2009</a:t>
            </a:fld>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2A8BA-6186-4690-A12B-EBE52F84DDDE}"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500043"/>
            <a:ext cx="7772400" cy="1571635"/>
          </a:xfrm>
        </p:spPr>
        <p:txBody>
          <a:bodyPr/>
          <a:lstStyle/>
          <a:p>
            <a:r>
              <a:rPr lang="de-DE" dirty="0" smtClean="0"/>
              <a:t>Qualitätsmanagement im Gesundheitshandwerk</a:t>
            </a:r>
            <a:endParaRPr lang="de-DE" dirty="0"/>
          </a:p>
        </p:txBody>
      </p:sp>
      <p:sp>
        <p:nvSpPr>
          <p:cNvPr id="3" name="Untertitel 2"/>
          <p:cNvSpPr>
            <a:spLocks noGrp="1"/>
          </p:cNvSpPr>
          <p:nvPr>
            <p:ph type="subTitle" idx="1"/>
          </p:nvPr>
        </p:nvSpPr>
        <p:spPr/>
        <p:txBody>
          <a:bodyPr/>
          <a:lstStyle/>
          <a:p>
            <a:r>
              <a:rPr lang="de-DE" dirty="0" smtClean="0"/>
              <a:t>ISO </a:t>
            </a:r>
            <a:r>
              <a:rPr lang="de-DE" dirty="0" smtClean="0"/>
              <a:t>9001 oder ISO </a:t>
            </a:r>
            <a:r>
              <a:rPr lang="de-DE" dirty="0" smtClean="0"/>
              <a:t>13485 oder was?</a:t>
            </a:r>
            <a:endParaRPr lang="de-DE"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Grundlegende Anforderungen </a:t>
            </a:r>
            <a:endParaRPr lang="de-DE" dirty="0"/>
          </a:p>
        </p:txBody>
      </p:sp>
      <p:sp>
        <p:nvSpPr>
          <p:cNvPr id="3" name="Inhaltsplatzhalter 2"/>
          <p:cNvSpPr>
            <a:spLocks noGrp="1"/>
          </p:cNvSpPr>
          <p:nvPr>
            <p:ph idx="1"/>
          </p:nvPr>
        </p:nvSpPr>
        <p:spPr>
          <a:xfrm>
            <a:off x="457200" y="1142984"/>
            <a:ext cx="8229600" cy="4983179"/>
          </a:xfrm>
        </p:spPr>
        <p:txBody>
          <a:bodyPr>
            <a:normAutofit fontScale="85000" lnSpcReduction="20000"/>
          </a:bodyPr>
          <a:lstStyle/>
          <a:p>
            <a:pPr marL="514350" indent="-514350"/>
            <a:r>
              <a:rPr lang="de-DE" b="1" dirty="0" smtClean="0"/>
              <a:t>Allgemeine Anforderungen: Sicherheit, Zuverlässigkeit und Wirksamkeit</a:t>
            </a:r>
          </a:p>
          <a:p>
            <a:pPr marL="514350" indent="-514350"/>
            <a:r>
              <a:rPr lang="de-DE" b="1" dirty="0" smtClean="0"/>
              <a:t>Anforderungen an die Auslegung und die Konstruktion</a:t>
            </a:r>
          </a:p>
          <a:p>
            <a:pPr marL="914400" lvl="1" indent="-514350"/>
            <a:r>
              <a:rPr lang="de-DE" dirty="0" smtClean="0"/>
              <a:t>Chemische, physikalische und biologische Eigenschaften</a:t>
            </a:r>
          </a:p>
          <a:p>
            <a:pPr marL="914400" lvl="1" indent="-514350"/>
            <a:r>
              <a:rPr lang="de-DE" dirty="0" smtClean="0"/>
              <a:t>Infektion und mikrobielle Kontamination</a:t>
            </a:r>
          </a:p>
          <a:p>
            <a:pPr marL="914400" lvl="1" indent="-514350"/>
            <a:r>
              <a:rPr lang="de-DE" dirty="0" smtClean="0"/>
              <a:t>Eigenschaften im Hinblick auf die Konstruktion und die Umgebungsbedingungen</a:t>
            </a:r>
          </a:p>
          <a:p>
            <a:pPr marL="914400" lvl="1" indent="-514350"/>
            <a:r>
              <a:rPr lang="de-DE" dirty="0" smtClean="0"/>
              <a:t>Produkte mit Messfunktion</a:t>
            </a:r>
          </a:p>
          <a:p>
            <a:pPr marL="914400" lvl="1" indent="-514350"/>
            <a:r>
              <a:rPr lang="de-DE" dirty="0" smtClean="0"/>
              <a:t>Schutz vor Strahlung</a:t>
            </a:r>
          </a:p>
          <a:p>
            <a:pPr marL="914400" lvl="1" indent="-514350"/>
            <a:r>
              <a:rPr lang="de-DE" dirty="0" smtClean="0"/>
              <a:t>Anforderungen an Produkte mit externer oder interner Energiequelle</a:t>
            </a:r>
          </a:p>
          <a:p>
            <a:pPr marL="914400" lvl="1" indent="-514350"/>
            <a:r>
              <a:rPr lang="de-DE" dirty="0" smtClean="0"/>
              <a:t>Bereitstellung von Informationen durch den Hersteller</a:t>
            </a:r>
          </a:p>
          <a:p>
            <a:pPr marL="914400" lvl="1" indent="-514350">
              <a:buFont typeface="+mj-lt"/>
              <a:buAutoNum type="arabicPeriod"/>
            </a:pP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Chemische, physikalische und biologische Eigenschaften</a:t>
            </a:r>
            <a:endParaRPr lang="de-DE" dirty="0"/>
          </a:p>
        </p:txBody>
      </p:sp>
      <p:sp>
        <p:nvSpPr>
          <p:cNvPr id="3" name="Inhaltsplatzhalter 2"/>
          <p:cNvSpPr>
            <a:spLocks noGrp="1"/>
          </p:cNvSpPr>
          <p:nvPr>
            <p:ph idx="1"/>
          </p:nvPr>
        </p:nvSpPr>
        <p:spPr>
          <a:xfrm>
            <a:off x="457200" y="1571612"/>
            <a:ext cx="8229600" cy="4554551"/>
          </a:xfrm>
        </p:spPr>
        <p:txBody>
          <a:bodyPr>
            <a:normAutofit fontScale="92500" lnSpcReduction="10000"/>
          </a:bodyPr>
          <a:lstStyle/>
          <a:p>
            <a:r>
              <a:rPr lang="de-DE" dirty="0" smtClean="0"/>
              <a:t>Aufgabe der Beschaffung ist die gewünschte Qualität bereitzustellen: </a:t>
            </a:r>
          </a:p>
          <a:p>
            <a:pPr lvl="1"/>
            <a:r>
              <a:rPr lang="de-DE" dirty="0" smtClean="0"/>
              <a:t>Je nach Dauer der Anwendung - i.d.R. Langzeitanwendung -  muss die Kompatibilität und die Eignung sichergestellt sein, das gilt auch für die Reinigungsmittel und Hilfsmittel, die in der Fertigung verwendet werden. </a:t>
            </a:r>
          </a:p>
          <a:p>
            <a:pPr lvl="1"/>
            <a:r>
              <a:rPr lang="de-DE" dirty="0" smtClean="0"/>
              <a:t>Befragung des Patienten über Allergien</a:t>
            </a:r>
          </a:p>
          <a:p>
            <a:pPr lvl="1"/>
            <a:r>
              <a:rPr lang="de-DE" dirty="0" smtClean="0"/>
              <a:t>Aufrechterhaltung des Meldewesens: Benachrichtigung des Herstellers und des </a:t>
            </a:r>
            <a:r>
              <a:rPr lang="de-DE" dirty="0" err="1" smtClean="0"/>
              <a:t>BfArM</a:t>
            </a:r>
            <a:r>
              <a:rPr lang="de-DE" dirty="0" smtClean="0"/>
              <a:t> bei Auftreten einer unerwünschten Reaktion</a:t>
            </a:r>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dirty="0" smtClean="0"/>
              <a:t>Infektion und mikrobielle Kontamination</a:t>
            </a:r>
            <a:endParaRPr lang="de-DE" sz="3600" dirty="0"/>
          </a:p>
        </p:txBody>
      </p:sp>
      <p:sp>
        <p:nvSpPr>
          <p:cNvPr id="3" name="Inhaltsplatzhalter 2"/>
          <p:cNvSpPr>
            <a:spLocks noGrp="1"/>
          </p:cNvSpPr>
          <p:nvPr>
            <p:ph idx="1"/>
          </p:nvPr>
        </p:nvSpPr>
        <p:spPr>
          <a:xfrm>
            <a:off x="457200" y="1357298"/>
            <a:ext cx="8229600" cy="4768865"/>
          </a:xfrm>
        </p:spPr>
        <p:txBody>
          <a:bodyPr>
            <a:normAutofit fontScale="92500" lnSpcReduction="20000"/>
          </a:bodyPr>
          <a:lstStyle/>
          <a:p>
            <a:r>
              <a:rPr lang="de-DE" dirty="0" smtClean="0"/>
              <a:t>Reinigung </a:t>
            </a:r>
          </a:p>
          <a:p>
            <a:pPr lvl="1"/>
            <a:r>
              <a:rPr lang="de-DE" dirty="0" smtClean="0"/>
              <a:t>Behandlung zur Entfernung von Schmutz und Bearbeitungsresten: optische Kontrolle (reduziert auch die Keime)</a:t>
            </a:r>
          </a:p>
          <a:p>
            <a:r>
              <a:rPr lang="de-DE" dirty="0" smtClean="0"/>
              <a:t>Desinfektion</a:t>
            </a:r>
          </a:p>
          <a:p>
            <a:pPr lvl="1"/>
            <a:r>
              <a:rPr lang="de-DE" dirty="0" smtClean="0"/>
              <a:t>Behandlung zur Entfernung von koloniebildungsfähigen Keimen (häufig in Kombination mit einen Reinigungsmittel) </a:t>
            </a:r>
          </a:p>
          <a:p>
            <a:pPr lvl="1"/>
            <a:r>
              <a:rPr lang="de-DE" dirty="0" smtClean="0"/>
              <a:t>Achtung: RKI (Robert Koch Institut) Liste berücksichtigen und das Gesetz zur Verhütung und Bekämpfung von Infektionskrankheiten beim Menschen.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dirty="0" smtClean="0"/>
              <a:t>Infektion und mikrobielle Kontamination</a:t>
            </a:r>
            <a:endParaRPr lang="de-DE" sz="3600" dirty="0"/>
          </a:p>
        </p:txBody>
      </p:sp>
      <p:sp>
        <p:nvSpPr>
          <p:cNvPr id="3" name="Inhaltsplatzhalter 2"/>
          <p:cNvSpPr>
            <a:spLocks noGrp="1"/>
          </p:cNvSpPr>
          <p:nvPr>
            <p:ph idx="1"/>
          </p:nvPr>
        </p:nvSpPr>
        <p:spPr/>
        <p:txBody>
          <a:bodyPr>
            <a:normAutofit fontScale="92500"/>
          </a:bodyPr>
          <a:lstStyle/>
          <a:p>
            <a:r>
              <a:rPr lang="de-DE" dirty="0" smtClean="0"/>
              <a:t>Sterilisation</a:t>
            </a:r>
          </a:p>
          <a:p>
            <a:pPr lvl="1"/>
            <a:r>
              <a:rPr lang="de-DE" dirty="0" smtClean="0"/>
              <a:t>Sterilisation ist per Definition ein Prozess der einen Overkill von &gt; 10</a:t>
            </a:r>
            <a:r>
              <a:rPr lang="de-DE" baseline="30000" dirty="0" smtClean="0"/>
              <a:t>6</a:t>
            </a:r>
            <a:r>
              <a:rPr lang="de-DE" dirty="0" smtClean="0"/>
              <a:t> Keimen/cm</a:t>
            </a:r>
            <a:r>
              <a:rPr lang="de-DE" baseline="30000" dirty="0" smtClean="0"/>
              <a:t>2</a:t>
            </a:r>
            <a:r>
              <a:rPr lang="de-DE" dirty="0" smtClean="0"/>
              <a:t> unter erschwerten Bedingungen</a:t>
            </a:r>
          </a:p>
          <a:p>
            <a:r>
              <a:rPr lang="de-DE" dirty="0" smtClean="0"/>
              <a:t>Alle drei Prozesse sind eigentlich zu validieren; es sei denn man folgt exakt den Anweisungen des Herstellers bei der Reinigung und Desinfektion</a:t>
            </a:r>
          </a:p>
          <a:p>
            <a:r>
              <a:rPr lang="de-DE" dirty="0" smtClean="0"/>
              <a:t>Sprechen Sie nie über Sterilisation, wenn Sie Desinfektion meinen.</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Bereitstellung von Information durch den Hersteller</a:t>
            </a:r>
            <a:endParaRPr lang="de-DE" dirty="0"/>
          </a:p>
        </p:txBody>
      </p:sp>
      <p:sp>
        <p:nvSpPr>
          <p:cNvPr id="3" name="Inhaltsplatzhalter 2"/>
          <p:cNvSpPr>
            <a:spLocks noGrp="1"/>
          </p:cNvSpPr>
          <p:nvPr>
            <p:ph idx="1"/>
          </p:nvPr>
        </p:nvSpPr>
        <p:spPr>
          <a:xfrm>
            <a:off x="457200" y="2071678"/>
            <a:ext cx="8229600" cy="4054485"/>
          </a:xfrm>
        </p:spPr>
        <p:txBody>
          <a:bodyPr>
            <a:normAutofit/>
          </a:bodyPr>
          <a:lstStyle/>
          <a:p>
            <a:r>
              <a:rPr lang="de-DE" dirty="0" smtClean="0"/>
              <a:t>Mündliche Information während der Anpassung</a:t>
            </a:r>
          </a:p>
          <a:p>
            <a:r>
              <a:rPr lang="de-DE" dirty="0" smtClean="0"/>
              <a:t>Anpassung der Information und Pflegeempfehlungen an den Bildungstand des Patienten: schriftlich oder/und bildlich</a:t>
            </a:r>
          </a:p>
          <a:p>
            <a:r>
              <a:rPr lang="de-DE" dirty="0" smtClean="0"/>
              <a:t>Warnungen: schriftlich oder/und bildlich</a:t>
            </a:r>
          </a:p>
          <a:p>
            <a:r>
              <a:rPr lang="de-DE" dirty="0" smtClean="0"/>
              <a:t>Adresse und Ansprechpartner</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214290"/>
            <a:ext cx="9144000" cy="637701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390525" y="1214422"/>
            <a:ext cx="8362950" cy="4652978"/>
          </a:xfrm>
          <a:prstGeom prst="rect">
            <a:avLst/>
          </a:prstGeom>
          <a:noFill/>
          <a:ln w="9525">
            <a:noFill/>
            <a:miter lim="800000"/>
            <a:headEnd/>
            <a:tailEnd/>
          </a:ln>
          <a:effectLst/>
        </p:spPr>
      </p:pic>
      <p:sp>
        <p:nvSpPr>
          <p:cNvPr id="5" name="Textfeld 4"/>
          <p:cNvSpPr txBox="1"/>
          <p:nvPr/>
        </p:nvSpPr>
        <p:spPr>
          <a:xfrm>
            <a:off x="3714744" y="428604"/>
            <a:ext cx="2534646" cy="523220"/>
          </a:xfrm>
          <a:prstGeom prst="rect">
            <a:avLst/>
          </a:prstGeom>
          <a:noFill/>
        </p:spPr>
        <p:txBody>
          <a:bodyPr wrap="square" rtlCol="0">
            <a:spAutoFit/>
          </a:bodyPr>
          <a:lstStyle/>
          <a:p>
            <a:r>
              <a:rPr lang="de-DE" sz="2800" dirty="0" smtClean="0"/>
              <a:t>Organigramm</a:t>
            </a:r>
            <a:endParaRPr lang="de-DE"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smtClean="0"/>
              <a:t>Darstellung der Prozesse: Text</a:t>
            </a:r>
            <a:endParaRPr lang="de-DE" dirty="0"/>
          </a:p>
        </p:txBody>
      </p:sp>
      <p:sp>
        <p:nvSpPr>
          <p:cNvPr id="3" name="Inhaltsplatzhalter 2"/>
          <p:cNvSpPr>
            <a:spLocks noGrp="1"/>
          </p:cNvSpPr>
          <p:nvPr>
            <p:ph idx="1"/>
          </p:nvPr>
        </p:nvSpPr>
        <p:spPr>
          <a:xfrm>
            <a:off x="457200" y="1214422"/>
            <a:ext cx="8229600" cy="4911741"/>
          </a:xfrm>
        </p:spPr>
        <p:txBody>
          <a:bodyPr>
            <a:normAutofit fontScale="25000" lnSpcReduction="20000"/>
          </a:bodyPr>
          <a:lstStyle/>
          <a:p>
            <a:pPr>
              <a:buNone/>
            </a:pPr>
            <a:r>
              <a:rPr lang="de-DE" sz="6200" b="1" dirty="0" smtClean="0"/>
              <a:t>Marktbeobachtung und Meldewesen</a:t>
            </a:r>
          </a:p>
          <a:p>
            <a:pPr>
              <a:buNone/>
            </a:pPr>
            <a:r>
              <a:rPr lang="de-DE" sz="6200" dirty="0" smtClean="0"/>
              <a:t>Dieses </a:t>
            </a:r>
            <a:r>
              <a:rPr lang="de-DE" sz="6200" dirty="0" err="1" smtClean="0"/>
              <a:t>Verfahrensanwiesung</a:t>
            </a:r>
            <a:r>
              <a:rPr lang="de-DE" sz="6200" dirty="0" smtClean="0"/>
              <a:t> regelt das Vorgehen zur Erfassung, Bewertung und Minimierung von Risiken in der Handhabung und Nutzung von unseren Produkten. Sowohl die von uns </a:t>
            </a:r>
            <a:r>
              <a:rPr lang="de-DE" sz="6200" dirty="0" err="1" smtClean="0"/>
              <a:t>gefertigen</a:t>
            </a:r>
            <a:r>
              <a:rPr lang="de-DE" sz="6200" dirty="0" smtClean="0"/>
              <a:t> </a:t>
            </a:r>
            <a:r>
              <a:rPr lang="de-DE" sz="6200" dirty="0" err="1" smtClean="0"/>
              <a:t>orthopädischn</a:t>
            </a:r>
            <a:r>
              <a:rPr lang="de-DE" sz="6200" dirty="0" smtClean="0"/>
              <a:t> Zurichtungen als auch das von uns in den Verkehr gebrachte Messinstrument </a:t>
            </a:r>
            <a:r>
              <a:rPr lang="de-DE" sz="6200" dirty="0" err="1" smtClean="0"/>
              <a:t>Orthostad</a:t>
            </a:r>
            <a:r>
              <a:rPr lang="de-DE" sz="6200" dirty="0" smtClean="0"/>
              <a:t> wird in der Anwendung beobachtet und bezüglich der Risiken bewertet. Alle Reklamationen werden hinsichtlich der möglichen Auswirkungen auf Anwender, Patienten und Nutzer.</a:t>
            </a:r>
          </a:p>
          <a:p>
            <a:pPr>
              <a:buNone/>
            </a:pPr>
            <a:r>
              <a:rPr lang="de-DE" sz="6200" b="1" dirty="0" smtClean="0"/>
              <a:t>Grundsätzliches</a:t>
            </a:r>
          </a:p>
          <a:p>
            <a:pPr>
              <a:buNone/>
            </a:pPr>
            <a:r>
              <a:rPr lang="de-DE" sz="6200" dirty="0" smtClean="0"/>
              <a:t>Die Kommunikation mit der Behörde sollte gesucht werden, wenn es nicht ganz sicher ist, ob es sich um ein meldepflichtiges Vorkommnis handelt.</a:t>
            </a:r>
          </a:p>
          <a:p>
            <a:pPr>
              <a:buNone/>
            </a:pPr>
            <a:r>
              <a:rPr lang="de-DE" sz="6200" b="1" dirty="0" smtClean="0"/>
              <a:t>Definition</a:t>
            </a:r>
          </a:p>
          <a:p>
            <a:pPr>
              <a:buNone/>
            </a:pPr>
            <a:r>
              <a:rPr lang="de-DE" sz="6200" dirty="0" smtClean="0"/>
              <a:t>"Vorkommnis" eine Funktionsstörung, ein Ausfall oder eine Änderung der Merkmale oder der Leistung oder eine </a:t>
            </a:r>
            <a:r>
              <a:rPr lang="de-DE" sz="6200" dirty="0" err="1" smtClean="0"/>
              <a:t>Unsachgemäßheit</a:t>
            </a:r>
            <a:r>
              <a:rPr lang="de-DE" sz="6200" dirty="0" smtClean="0"/>
              <a:t> der Kennzeichnung oder der Gebrauchsanweisung eines Medizinprodukts, die unmittelbar oder mittelbar zum Tod oder zu einer schwerwiegenden Verschlechterung des Gesundheitszustands eines Patienten, eines Anwenders oder einer anderen Person geführt hat, geführt haben könnte oder führen könnte.</a:t>
            </a:r>
          </a:p>
          <a:p>
            <a:pPr>
              <a:buNone/>
            </a:pPr>
            <a:r>
              <a:rPr lang="de-DE" sz="6200" dirty="0" smtClean="0"/>
              <a:t>"Korrektive Maßnahme" eine Maßnahme zur Beseitigung, Verringerung oder Verhinderung des erneuten Auftretens eines von einem Medizinprodukt ausgehenden Risikos,</a:t>
            </a:r>
          </a:p>
          <a:p>
            <a:pPr>
              <a:buNone/>
            </a:pPr>
            <a:r>
              <a:rPr lang="de-DE" sz="6200" dirty="0" smtClean="0"/>
              <a:t>"Rückruf" eine korrektive Maßnahme, mit der die Rücksendung, der Austausch, die Um- oder Nachrüstung, die Aussonderung oder Vernichtung eines Medizinprodukts veranlasst wird,</a:t>
            </a:r>
          </a:p>
          <a:p>
            <a:pPr>
              <a:buNone/>
            </a:pPr>
            <a:r>
              <a:rPr lang="de-DE" sz="6200" dirty="0" smtClean="0"/>
              <a:t>"Maßnahmenempfehlung" eine Mitteilung des Verantwortlichen nach § 5 des </a:t>
            </a:r>
            <a:r>
              <a:rPr lang="de-DE" sz="6200" dirty="0" err="1" smtClean="0"/>
              <a:t>Medizinproduktegesetzes</a:t>
            </a:r>
            <a:r>
              <a:rPr lang="de-DE" sz="6200" dirty="0" smtClean="0"/>
              <a:t>, mit der eine korrektive Maßnahme veranlasst wird.</a:t>
            </a:r>
          </a:p>
          <a:p>
            <a:pPr>
              <a:buNone/>
            </a:pPr>
            <a:endParaRPr lang="de-D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39784"/>
          </a:xfrm>
        </p:spPr>
        <p:txBody>
          <a:bodyPr>
            <a:normAutofit/>
          </a:bodyPr>
          <a:lstStyle/>
          <a:p>
            <a:r>
              <a:rPr lang="de-DE" sz="4000" dirty="0" smtClean="0"/>
              <a:t>Darstellung von Prozessen</a:t>
            </a:r>
            <a:endParaRPr lang="de-DE" sz="4000" dirty="0"/>
          </a:p>
        </p:txBody>
      </p:sp>
      <p:pic>
        <p:nvPicPr>
          <p:cNvPr id="1027" name="Picture 3"/>
          <p:cNvPicPr>
            <a:picLocks noGrp="1" noChangeAspect="1" noChangeArrowheads="1"/>
          </p:cNvPicPr>
          <p:nvPr>
            <p:ph idx="1"/>
          </p:nvPr>
        </p:nvPicPr>
        <p:blipFill>
          <a:blip r:embed="rId2"/>
          <a:srcRect/>
          <a:stretch>
            <a:fillRect/>
          </a:stretch>
        </p:blipFill>
        <p:spPr bwMode="auto">
          <a:xfrm>
            <a:off x="2898569" y="1214438"/>
            <a:ext cx="3745133" cy="5286396"/>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Prozesse</a:t>
            </a:r>
            <a:endParaRPr lang="de-DE" dirty="0"/>
          </a:p>
        </p:txBody>
      </p:sp>
      <p:sp>
        <p:nvSpPr>
          <p:cNvPr id="3" name="Inhaltsplatzhalter 2"/>
          <p:cNvSpPr>
            <a:spLocks noGrp="1"/>
          </p:cNvSpPr>
          <p:nvPr>
            <p:ph idx="1"/>
          </p:nvPr>
        </p:nvSpPr>
        <p:spPr>
          <a:xfrm>
            <a:off x="457200" y="1357298"/>
            <a:ext cx="8229600" cy="4929222"/>
          </a:xfrm>
        </p:spPr>
        <p:txBody>
          <a:bodyPr>
            <a:normAutofit fontScale="85000" lnSpcReduction="20000"/>
          </a:bodyPr>
          <a:lstStyle/>
          <a:p>
            <a:r>
              <a:rPr lang="de-DE" dirty="0" smtClean="0"/>
              <a:t>Validierung: kleben, desinfizieren…</a:t>
            </a:r>
          </a:p>
          <a:p>
            <a:r>
              <a:rPr lang="de-DE" dirty="0" smtClean="0"/>
              <a:t>Verifizierung: prüfen und messen, optisch kontrollieren…</a:t>
            </a:r>
          </a:p>
          <a:p>
            <a:r>
              <a:rPr lang="de-DE" dirty="0" smtClean="0"/>
              <a:t>Evaluieren: z.B. Marketing: vergleichen zwischen dem Zustand vor einer Maßnahme und nach einer Maßnahme</a:t>
            </a:r>
          </a:p>
          <a:p>
            <a:r>
              <a:rPr lang="de-DE" dirty="0" smtClean="0"/>
              <a:t>Korrigieren: Fehler und Mängel beheben: normative/gesetzliche Forderungen</a:t>
            </a:r>
          </a:p>
          <a:p>
            <a:r>
              <a:rPr lang="de-DE" dirty="0" smtClean="0"/>
              <a:t>Vorbeugen: Marktbeobachtung, aus Fehlern anderer lernen</a:t>
            </a:r>
          </a:p>
          <a:p>
            <a:r>
              <a:rPr lang="de-DE" dirty="0" smtClean="0"/>
              <a:t>Intern </a:t>
            </a:r>
            <a:r>
              <a:rPr lang="de-DE" dirty="0" err="1" smtClean="0"/>
              <a:t>Auditieren</a:t>
            </a:r>
            <a:r>
              <a:rPr lang="de-DE" dirty="0" smtClean="0"/>
              <a:t>: die eigenen Leistungen auf den Prüfstand stellen, bewerten und die Konsequenzen ziehen…</a:t>
            </a:r>
          </a:p>
          <a:p>
            <a:endParaRPr lang="de-DE"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Gesundheitshandwerker</a:t>
            </a:r>
            <a:endParaRPr lang="de-DE" dirty="0"/>
          </a:p>
        </p:txBody>
      </p:sp>
      <p:sp>
        <p:nvSpPr>
          <p:cNvPr id="3" name="Inhaltsplatzhalter 2"/>
          <p:cNvSpPr>
            <a:spLocks noGrp="1"/>
          </p:cNvSpPr>
          <p:nvPr>
            <p:ph idx="1"/>
          </p:nvPr>
        </p:nvSpPr>
        <p:spPr/>
        <p:txBody>
          <a:bodyPr>
            <a:normAutofit fontScale="92500" lnSpcReduction="20000"/>
          </a:bodyPr>
          <a:lstStyle/>
          <a:p>
            <a:pPr>
              <a:buNone/>
            </a:pPr>
            <a:r>
              <a:rPr lang="de-DE" dirty="0" smtClean="0"/>
              <a:t>Augenoptiker, Hörgeräteakustiker, Zahntechniker, Orthopädietechniker und Orthopädieschuhmacher unterliegen den Anforderungen der Richtlinie 93/42/EWG. </a:t>
            </a:r>
          </a:p>
          <a:p>
            <a:pPr>
              <a:buNone/>
            </a:pPr>
            <a:r>
              <a:rPr lang="de-DE" dirty="0" smtClean="0"/>
              <a:t>Im Wesentlichen sind die Anforderungen des Anhang I „Grundlegende Anforderungen“ und des Anhang VIII der Richtlinie „Erklärung zu Produkten für besondere Zwecke“ zu befolgen. Wesentlich ist die Freigabe der Produkte durch den verantwortlichen Meister oder dessen Vertreter.</a:t>
            </a:r>
            <a:endParaRPr lang="de-DE"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
            </a:r>
            <a:br>
              <a:rPr lang="de-DE" dirty="0" smtClean="0"/>
            </a:br>
            <a:endParaRPr lang="de-DE" dirty="0"/>
          </a:p>
        </p:txBody>
      </p:sp>
      <p:sp>
        <p:nvSpPr>
          <p:cNvPr id="3" name="Inhaltsplatzhalter 2"/>
          <p:cNvSpPr>
            <a:spLocks noGrp="1"/>
          </p:cNvSpPr>
          <p:nvPr>
            <p:ph idx="1"/>
          </p:nvPr>
        </p:nvSpPr>
        <p:spPr>
          <a:xfrm>
            <a:off x="457200" y="1071546"/>
            <a:ext cx="8229600" cy="5054617"/>
          </a:xfrm>
        </p:spPr>
        <p:txBody>
          <a:bodyPr>
            <a:normAutofit/>
          </a:bodyPr>
          <a:lstStyle/>
          <a:p>
            <a:pPr>
              <a:buNone/>
            </a:pPr>
            <a:r>
              <a:rPr lang="de-DE" dirty="0" smtClean="0"/>
              <a:t>……. das wäre dann Qualitätsmanagement. </a:t>
            </a:r>
          </a:p>
          <a:p>
            <a:pPr>
              <a:buNone/>
            </a:pPr>
            <a:endParaRPr lang="de-DE" dirty="0" smtClean="0"/>
          </a:p>
          <a:p>
            <a:pPr>
              <a:buNone/>
            </a:pPr>
            <a:endParaRPr lang="de-DE" dirty="0" smtClean="0"/>
          </a:p>
          <a:p>
            <a:pPr algn="ctr">
              <a:buNone/>
            </a:pPr>
            <a:r>
              <a:rPr lang="de-DE" dirty="0" smtClean="0"/>
              <a:t>Vielen Dank für Ihre Aufmerksamkeit!</a:t>
            </a:r>
          </a:p>
          <a:p>
            <a:pPr algn="ctr">
              <a:buNone/>
            </a:pPr>
            <a:endParaRPr lang="de-DE" dirty="0" smtClean="0"/>
          </a:p>
          <a:p>
            <a:pPr>
              <a:buNone/>
            </a:pPr>
            <a:endParaRPr lang="de-DE" sz="2400" dirty="0" smtClean="0"/>
          </a:p>
          <a:p>
            <a:pPr>
              <a:buNone/>
            </a:pPr>
            <a:endParaRPr lang="de-DE" sz="2400" dirty="0" smtClean="0"/>
          </a:p>
          <a:p>
            <a:pPr>
              <a:buNone/>
            </a:pPr>
            <a:endParaRPr lang="de-DE" sz="2400" dirty="0" smtClean="0"/>
          </a:p>
          <a:p>
            <a:pPr>
              <a:buNone/>
            </a:pPr>
            <a:r>
              <a:rPr lang="de-DE" sz="2400" smtClean="0"/>
              <a:t>Gudrun </a:t>
            </a:r>
            <a:r>
              <a:rPr lang="de-DE" sz="2400" dirty="0" smtClean="0"/>
              <a:t>Hüneke</a:t>
            </a:r>
            <a:r>
              <a:rPr lang="de-DE" sz="2400" smtClean="0"/>
              <a:t>, Oldenburg</a:t>
            </a:r>
            <a:endParaRPr lang="de-DE"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Versorgungsdichte</a:t>
            </a:r>
            <a:endParaRPr lang="de-DE" dirty="0"/>
          </a:p>
        </p:txBody>
      </p:sp>
      <p:pic>
        <p:nvPicPr>
          <p:cNvPr id="4" name="Inhaltsplatzhalter 3" descr="Die folgende Abbildung stellt die Versorgungsdichte mit Einrichtungen des Gesundheitshandwerks Neunzehnhundertvierundneunzig in zwei gespiegelten Balkendiagrammen dar. Quelle ist die Handwerkszählung des Statistischen Bundesamtes Neunzehnhundertfünfundneunzig. Ein Diagramm steht für die Werte im Westen, das andere für die Werte im Osten. Auf der Y Achse werden folgende  Sparten dargestellt: Augenoptik mit etwa 9 Komma 9 im Westen und etwa 7 im Osten, Hörgeräteakustik mit etwa 0 Komma 4 im Westen und etwa 0 Komma 3 im Osten, Orthopädietechnik mit etwa 1 Komma 9 im Westen und etwa 1 Komma 6 im Osten, Orthopädieschuhtechnik mit etwa 2 Komma 5 im Westen und etwa 2 Komma 7 im Osten, Zahntechnik mit etwa 9 im Westen und 6 Komma 8 im Osten. Auf der X Achse wird in Zweierschritten die Anzahl der Unternehmen je 100.000 Einwohner von 0 bis 10 dargestellt. Vor allem bei Augenoptikern und Zahntechnikern ist die Ansiedlungsdichte im Westen und Osten unterschiedlich. Die Informationen aus dieser Abbildung werden gegebenenfalls auch im Text erläutert. Hinweis, falls Sie die Abbildung als Einzelfundstelle aus der Trefferliste gewählt haben: Sie stammt aus dem Bericht Gesundheitsbericht für Deutschland Neunzehnhundertachtundneunzig, den Sie über den Link Verwandte oder mit separater Stichwortsuche (Alt-Taste + Taste S) erreichen können. Ende der Abbildungsbeschreibung."/>
          <p:cNvPicPr>
            <a:picLocks noGrp="1"/>
          </p:cNvPicPr>
          <p:nvPr>
            <p:ph idx="1"/>
          </p:nvPr>
        </p:nvPicPr>
        <p:blipFill>
          <a:blip r:embed="rId2"/>
          <a:srcRect/>
          <a:stretch>
            <a:fillRect/>
          </a:stretch>
        </p:blipFill>
        <p:spPr bwMode="auto">
          <a:xfrm>
            <a:off x="785786" y="1071546"/>
            <a:ext cx="7643866" cy="4544241"/>
          </a:xfrm>
          <a:prstGeom prst="rect">
            <a:avLst/>
          </a:prstGeom>
          <a:noFill/>
          <a:ln w="9525">
            <a:noFill/>
            <a:miter lim="800000"/>
            <a:headEnd/>
            <a:tailEnd/>
          </a:ln>
        </p:spPr>
      </p:pic>
      <p:sp>
        <p:nvSpPr>
          <p:cNvPr id="5" name="Textfeld 4"/>
          <p:cNvSpPr txBox="1"/>
          <p:nvPr/>
        </p:nvSpPr>
        <p:spPr>
          <a:xfrm>
            <a:off x="428596" y="5572140"/>
            <a:ext cx="8143932" cy="1477328"/>
          </a:xfrm>
          <a:prstGeom prst="rect">
            <a:avLst/>
          </a:prstGeom>
          <a:noFill/>
        </p:spPr>
        <p:txBody>
          <a:bodyPr wrap="square" rtlCol="0">
            <a:spAutoFit/>
          </a:bodyPr>
          <a:lstStyle/>
          <a:p>
            <a:r>
              <a:rPr lang="de-DE" dirty="0" smtClean="0"/>
              <a:t>Quelle: Handwerkszählung [Statistisches Bundesamt]</a:t>
            </a:r>
          </a:p>
          <a:p>
            <a:r>
              <a:rPr lang="de-DE" dirty="0" smtClean="0"/>
              <a:t>Quelle: Fortschreibung des Bevölkerungsstandes [Statistisches Bundesamt]</a:t>
            </a:r>
            <a:br>
              <a:rPr lang="de-DE" dirty="0" smtClean="0"/>
            </a:br>
            <a:r>
              <a:rPr lang="de-DE" dirty="0" smtClean="0"/>
              <a:t>Gesundheitshandwerk, Versorgungsdichte mit Einrichtungen (1994) [Gesundheitsbericht für Deutschland, 1998]</a:t>
            </a:r>
          </a:p>
          <a:p>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Umsatz</a:t>
            </a:r>
            <a:endParaRPr lang="de-DE" dirty="0"/>
          </a:p>
        </p:txBody>
      </p:sp>
      <p:pic>
        <p:nvPicPr>
          <p:cNvPr id="4" name="Inhaltsplatzhalter 3" descr="Die folgende Abbildung stellt den Umsatz im Gesundheitshandwerk Neunzehnhundertvierundneunzig in einem gestapelten Balkendiagramm dar. Quelle ist die Handwerkszählung Neunzehnhundertfünfundneunzig des Statistischen Bundesamtes und die K J 1 Statistik des Bundesministeriums für Gesundheit. Auf der Y Achse werden folgende Sparten gezeigt: Augenoptik, Hörgeräteakustik, Orthopädieschuhtechnik, Orthopädietechnik, Zahntechnik. Auf der X Achse wird in Einerschritten die Anzahl in Milliarden D M von 0 bis 7 dargestellt. Jeder Balken besteht aus zwei Segmenten. Segment 1: Gesamtumsatz laut Handwerkszählung, Segment 2: darunter: Umsatz mit der G K V. Die relative Bedeutung der Umsätze mit der G K V spiegeln die Abhängigkeiten der einzelnen Sparten von den jeweils geltenden Regelungen zur Kostenübernahme wieder. In der Sparte Augenoptik lag der Gesamtumsatz bei etwa 6 Komma 6 Milliarden D M darunter etwa 1 Komma 9 Milliarden D M Umsatz mit der G K V. In der Sparte Hörgeräteakustik lag der Gesamtumsatz bei etwa 0 Komma 9 Milliarden D M, darunter etwa 0 Komma 5 Milliarden D M Umsatz mit der G K V. In der Sparte Orthopädieschuhtechnik lag der Gesamtumsatz bei etwa 1 Komma 1 Milliarden D M darunter etwa 0 Komma 8 Milliarden D M Umsatz mit der G K V. In der Sparte Orthopädietechnik lag der Gesamtumsatz bei etwa 3 Milliarden D M darunter etwa 2 Komma 3 Milliarden D M Umsatz mit der G K V. In der Sparte Zahntechnik lag der Gesamtumsatz bei etwa 6 Komma 9 Milliarden D M darunter etwa 3 Komma 1 Milliarden D M Umsatz mit der G K V. Die Informationen aus dieser Abbildung werden gegebenenfalls auch im Text erläutert. Hinweis, falls Sie die Abbildung als Einzelfundstelle aus der Trefferliste gewählt haben: Sie stammt aus dem Bericht Gesundheitsbericht für Deutschland Neunzehnhundertachtundneunzig, den Sie über den Link Verwandte oder mit separater Stichwortsuche (Alt-Taste + Taste S) erreichen können. Ende der Abbildungsbeschreibung."/>
          <p:cNvPicPr>
            <a:picLocks noGrp="1"/>
          </p:cNvPicPr>
          <p:nvPr>
            <p:ph idx="1"/>
          </p:nvPr>
        </p:nvPicPr>
        <p:blipFill>
          <a:blip r:embed="rId2"/>
          <a:srcRect/>
          <a:stretch>
            <a:fillRect/>
          </a:stretch>
        </p:blipFill>
        <p:spPr bwMode="auto">
          <a:xfrm>
            <a:off x="571472" y="1785926"/>
            <a:ext cx="7643866" cy="442915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Merkmale Zahntechnik</a:t>
            </a:r>
            <a:endParaRPr lang="de-DE" dirty="0"/>
          </a:p>
        </p:txBody>
      </p:sp>
      <p:sp>
        <p:nvSpPr>
          <p:cNvPr id="3" name="Inhaltsplatzhalter 2"/>
          <p:cNvSpPr>
            <a:spLocks noGrp="1"/>
          </p:cNvSpPr>
          <p:nvPr>
            <p:ph idx="1"/>
          </p:nvPr>
        </p:nvSpPr>
        <p:spPr>
          <a:xfrm>
            <a:off x="457200" y="1428736"/>
            <a:ext cx="8229600" cy="4697427"/>
          </a:xfrm>
        </p:spPr>
        <p:txBody>
          <a:bodyPr>
            <a:normAutofit fontScale="92500" lnSpcReduction="10000"/>
          </a:bodyPr>
          <a:lstStyle/>
          <a:p>
            <a:r>
              <a:rPr lang="de-DE" dirty="0" smtClean="0"/>
              <a:t>Kontakt zum Patienten </a:t>
            </a:r>
          </a:p>
          <a:p>
            <a:pPr lvl="1"/>
            <a:r>
              <a:rPr lang="de-DE" dirty="0" smtClean="0"/>
              <a:t>Dentallabors haben keinen Kontakt zum Patienten; die Anpassung wird durch den Zahnarzt in seiner Praxis durchgeführt</a:t>
            </a:r>
          </a:p>
          <a:p>
            <a:r>
              <a:rPr lang="de-DE" dirty="0" smtClean="0"/>
              <a:t>Folgen aus fehlerhaften Produkten: Reklamationen beim Zahnarzt</a:t>
            </a:r>
          </a:p>
          <a:p>
            <a:pPr lvl="1"/>
            <a:r>
              <a:rPr lang="de-DE" dirty="0" smtClean="0"/>
              <a:t>Schlechter Sitz der Prothese</a:t>
            </a:r>
          </a:p>
          <a:p>
            <a:pPr lvl="1"/>
            <a:r>
              <a:rPr lang="de-DE" dirty="0" smtClean="0"/>
              <a:t>Falsche Farbe</a:t>
            </a:r>
          </a:p>
          <a:p>
            <a:pPr lvl="1"/>
            <a:r>
              <a:rPr lang="de-DE" dirty="0" smtClean="0"/>
              <a:t>Qualität des Materials (zu weich/spröde..)</a:t>
            </a:r>
          </a:p>
          <a:p>
            <a:pPr lvl="1"/>
            <a:r>
              <a:rPr lang="de-DE" dirty="0" smtClean="0"/>
              <a:t>Befestigung mangelhaft</a:t>
            </a:r>
          </a:p>
          <a:p>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Merkmale Augenoptiker</a:t>
            </a:r>
            <a:endParaRPr lang="de-DE" dirty="0"/>
          </a:p>
        </p:txBody>
      </p:sp>
      <p:sp>
        <p:nvSpPr>
          <p:cNvPr id="3" name="Inhaltsplatzhalter 2"/>
          <p:cNvSpPr>
            <a:spLocks noGrp="1"/>
          </p:cNvSpPr>
          <p:nvPr>
            <p:ph idx="1"/>
          </p:nvPr>
        </p:nvSpPr>
        <p:spPr>
          <a:xfrm>
            <a:off x="500034" y="1357298"/>
            <a:ext cx="8229600" cy="4911741"/>
          </a:xfrm>
        </p:spPr>
        <p:txBody>
          <a:bodyPr>
            <a:normAutofit/>
          </a:bodyPr>
          <a:lstStyle/>
          <a:p>
            <a:r>
              <a:rPr lang="de-DE" dirty="0" smtClean="0"/>
              <a:t>Kontakt zum Patienten </a:t>
            </a:r>
          </a:p>
          <a:p>
            <a:pPr lvl="1"/>
            <a:r>
              <a:rPr lang="de-DE" dirty="0" smtClean="0"/>
              <a:t>Überwiegend modische Beratung</a:t>
            </a:r>
          </a:p>
          <a:p>
            <a:pPr lvl="1"/>
            <a:r>
              <a:rPr lang="de-DE" dirty="0" smtClean="0"/>
              <a:t>Ausstattung des Ladenlokals: ansprechend</a:t>
            </a:r>
          </a:p>
          <a:p>
            <a:pPr lvl="1"/>
            <a:r>
              <a:rPr lang="de-DE" dirty="0" smtClean="0"/>
              <a:t>Personal: fachlich und psychologisch kompetent </a:t>
            </a:r>
          </a:p>
          <a:p>
            <a:r>
              <a:rPr lang="de-DE" dirty="0" smtClean="0"/>
              <a:t>Folgen aus fehlerhaften Produkten:  Reklamationen beim Augenoptiker</a:t>
            </a:r>
          </a:p>
          <a:p>
            <a:pPr lvl="1"/>
            <a:r>
              <a:rPr lang="de-DE" dirty="0" smtClean="0"/>
              <a:t>Schlechter Sitz der Brille</a:t>
            </a:r>
          </a:p>
          <a:p>
            <a:pPr lvl="1"/>
            <a:r>
              <a:rPr lang="de-DE" dirty="0" smtClean="0"/>
              <a:t>Sehleistung nicht wie erwartet</a:t>
            </a:r>
          </a:p>
          <a:p>
            <a:pPr lvl="1"/>
            <a:r>
              <a:rPr lang="de-DE" dirty="0" smtClean="0"/>
              <a:t>Service (z.B. Wartezeit)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Merkmale Hörgerätetechnik</a:t>
            </a:r>
            <a:endParaRPr lang="de-DE" dirty="0"/>
          </a:p>
        </p:txBody>
      </p:sp>
      <p:sp>
        <p:nvSpPr>
          <p:cNvPr id="3" name="Inhaltsplatzhalter 2"/>
          <p:cNvSpPr>
            <a:spLocks noGrp="1"/>
          </p:cNvSpPr>
          <p:nvPr>
            <p:ph idx="1"/>
          </p:nvPr>
        </p:nvSpPr>
        <p:spPr>
          <a:xfrm>
            <a:off x="457200" y="1428736"/>
            <a:ext cx="8229600" cy="4697427"/>
          </a:xfrm>
        </p:spPr>
        <p:txBody>
          <a:bodyPr>
            <a:normAutofit fontScale="85000" lnSpcReduction="20000"/>
          </a:bodyPr>
          <a:lstStyle/>
          <a:p>
            <a:r>
              <a:rPr lang="de-DE" dirty="0" smtClean="0"/>
              <a:t>Kontakt zum Patienten </a:t>
            </a:r>
          </a:p>
          <a:p>
            <a:pPr lvl="1"/>
            <a:r>
              <a:rPr lang="de-DE" dirty="0" smtClean="0"/>
              <a:t>Der Kontakt zum Patienten ist wesentlich, Details der Anpassung erfordert Auseinandersetzung mit den Vorlieben und Wahrnehmungen des Patienten und seiner Anatomie</a:t>
            </a:r>
          </a:p>
          <a:p>
            <a:pPr lvl="1"/>
            <a:r>
              <a:rPr lang="de-DE" dirty="0" smtClean="0"/>
              <a:t>Besondere räumliche und technische Ausstattung der Ladenlokale</a:t>
            </a:r>
          </a:p>
          <a:p>
            <a:pPr lvl="1"/>
            <a:r>
              <a:rPr lang="de-DE" dirty="0" smtClean="0"/>
              <a:t>Aufklärung</a:t>
            </a:r>
          </a:p>
          <a:p>
            <a:r>
              <a:rPr lang="de-DE" dirty="0" smtClean="0"/>
              <a:t>Folgen aus fehlerhaften Produkten: Reklamationen beim Techniker</a:t>
            </a:r>
          </a:p>
          <a:p>
            <a:pPr lvl="1"/>
            <a:r>
              <a:rPr lang="de-DE" dirty="0" smtClean="0"/>
              <a:t>Schlechter Sitz des Gerätes</a:t>
            </a:r>
          </a:p>
          <a:p>
            <a:pPr lvl="1"/>
            <a:r>
              <a:rPr lang="de-DE" dirty="0" smtClean="0"/>
              <a:t>Qualität des Materials: Hautreaktion</a:t>
            </a:r>
          </a:p>
          <a:p>
            <a:pPr lvl="1"/>
            <a:r>
              <a:rPr lang="de-DE" dirty="0" smtClean="0"/>
              <a:t>Leistung entspricht nicht den Erwartungen</a:t>
            </a:r>
          </a:p>
          <a:p>
            <a:pPr lvl="1"/>
            <a:endParaRPr lang="de-DE" dirty="0" smtClean="0"/>
          </a:p>
          <a:p>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Merkmale Qrthopädieschuhtechnik</a:t>
            </a:r>
            <a:endParaRPr lang="de-DE" dirty="0"/>
          </a:p>
        </p:txBody>
      </p:sp>
      <p:sp>
        <p:nvSpPr>
          <p:cNvPr id="3" name="Inhaltsplatzhalter 2"/>
          <p:cNvSpPr>
            <a:spLocks noGrp="1"/>
          </p:cNvSpPr>
          <p:nvPr>
            <p:ph idx="1"/>
          </p:nvPr>
        </p:nvSpPr>
        <p:spPr>
          <a:xfrm>
            <a:off x="457200" y="1428736"/>
            <a:ext cx="8229600" cy="4697427"/>
          </a:xfrm>
        </p:spPr>
        <p:txBody>
          <a:bodyPr>
            <a:normAutofit fontScale="92500" lnSpcReduction="10000"/>
          </a:bodyPr>
          <a:lstStyle/>
          <a:p>
            <a:r>
              <a:rPr lang="de-DE" dirty="0" smtClean="0"/>
              <a:t>Kontakt zum Patienten </a:t>
            </a:r>
          </a:p>
          <a:p>
            <a:pPr lvl="1"/>
            <a:r>
              <a:rPr lang="de-DE" dirty="0" smtClean="0"/>
              <a:t>Intimer Kontakt zum Patienten</a:t>
            </a:r>
          </a:p>
          <a:p>
            <a:pPr lvl="1"/>
            <a:r>
              <a:rPr lang="de-DE" dirty="0" smtClean="0"/>
              <a:t>Vermessung und Anpassung komplex</a:t>
            </a:r>
          </a:p>
          <a:p>
            <a:pPr lvl="1"/>
            <a:r>
              <a:rPr lang="de-DE" dirty="0" smtClean="0"/>
              <a:t>Hygieneanforderungen sind zu definieren</a:t>
            </a:r>
          </a:p>
          <a:p>
            <a:r>
              <a:rPr lang="de-DE" dirty="0" smtClean="0"/>
              <a:t>Folgen aus fehlerhaften Produkten: Reklamation beim Schuhtechniker</a:t>
            </a:r>
          </a:p>
          <a:p>
            <a:pPr lvl="1"/>
            <a:r>
              <a:rPr lang="de-DE" dirty="0" smtClean="0"/>
              <a:t>Schlechter Sitz der orthopädischen Schuhe /Zurichtungen:</a:t>
            </a:r>
          </a:p>
          <a:p>
            <a:pPr lvl="2"/>
            <a:r>
              <a:rPr lang="de-DE" dirty="0" smtClean="0"/>
              <a:t>Hautreaktionen </a:t>
            </a:r>
          </a:p>
          <a:p>
            <a:pPr lvl="2"/>
            <a:r>
              <a:rPr lang="de-DE" dirty="0" smtClean="0"/>
              <a:t>Fehlbelastung, Verletzungen, Nekrosen</a:t>
            </a:r>
          </a:p>
          <a:p>
            <a:pPr lvl="1"/>
            <a:r>
              <a:rPr lang="de-DE" dirty="0" smtClean="0"/>
              <a:t>Qualität des Materials/der Ausführung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Merkmale Orthopädietechnik</a:t>
            </a:r>
            <a:endParaRPr lang="de-DE" dirty="0"/>
          </a:p>
        </p:txBody>
      </p:sp>
      <p:sp>
        <p:nvSpPr>
          <p:cNvPr id="3" name="Inhaltsplatzhalter 2"/>
          <p:cNvSpPr>
            <a:spLocks noGrp="1"/>
          </p:cNvSpPr>
          <p:nvPr>
            <p:ph idx="1"/>
          </p:nvPr>
        </p:nvSpPr>
        <p:spPr>
          <a:xfrm>
            <a:off x="457200" y="1428736"/>
            <a:ext cx="8229600" cy="4697427"/>
          </a:xfrm>
        </p:spPr>
        <p:txBody>
          <a:bodyPr>
            <a:normAutofit fontScale="92500" lnSpcReduction="20000"/>
          </a:bodyPr>
          <a:lstStyle/>
          <a:p>
            <a:r>
              <a:rPr lang="de-DE" dirty="0" smtClean="0"/>
              <a:t>Kontakt zum Patienten </a:t>
            </a:r>
          </a:p>
          <a:p>
            <a:pPr lvl="1"/>
            <a:r>
              <a:rPr lang="de-DE" dirty="0" smtClean="0"/>
              <a:t>Intimer Kontakt zum Patienten</a:t>
            </a:r>
          </a:p>
          <a:p>
            <a:pPr lvl="1"/>
            <a:r>
              <a:rPr lang="de-DE" dirty="0" smtClean="0"/>
              <a:t>Vermessung und Anpassung komplex</a:t>
            </a:r>
          </a:p>
          <a:p>
            <a:pPr lvl="1"/>
            <a:r>
              <a:rPr lang="de-DE" dirty="0" smtClean="0"/>
              <a:t>Hygieneanforderungen sind zu definieren</a:t>
            </a:r>
          </a:p>
          <a:p>
            <a:r>
              <a:rPr lang="de-DE" dirty="0" smtClean="0"/>
              <a:t>Folgen aus fehlerhaften Produkten: beim Techniker</a:t>
            </a:r>
          </a:p>
          <a:p>
            <a:pPr lvl="1"/>
            <a:r>
              <a:rPr lang="de-DE" dirty="0" smtClean="0"/>
              <a:t>Schlechter Sitz der Prothese/Korsage</a:t>
            </a:r>
          </a:p>
          <a:p>
            <a:pPr lvl="2"/>
            <a:r>
              <a:rPr lang="de-DE" dirty="0" smtClean="0"/>
              <a:t>Hautreaktionen </a:t>
            </a:r>
          </a:p>
          <a:p>
            <a:pPr lvl="2"/>
            <a:r>
              <a:rPr lang="de-DE" dirty="0" smtClean="0"/>
              <a:t>Fehlbelastung und Verletzungen/Nekrosen</a:t>
            </a:r>
          </a:p>
          <a:p>
            <a:pPr lvl="1"/>
            <a:r>
              <a:rPr lang="de-DE" dirty="0" smtClean="0"/>
              <a:t>Qualität des Materials/der Ausführung</a:t>
            </a:r>
          </a:p>
          <a:p>
            <a:pPr lvl="1"/>
            <a:r>
              <a:rPr lang="de-DE" dirty="0" smtClean="0"/>
              <a:t>Befestigung mangelhaft: z.B. Sturzgefahr</a:t>
            </a:r>
          </a:p>
          <a:p>
            <a:endParaRPr lang="de-DE"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908</Words>
  <Application>Microsoft Office PowerPoint</Application>
  <PresentationFormat>Bildschirmpräsentation (4:3)</PresentationFormat>
  <Paragraphs>117</Paragraphs>
  <Slides>20</Slides>
  <Notes>1</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Larissa-Design</vt:lpstr>
      <vt:lpstr>Qualitätsmanagement im Gesundheitshandwerk</vt:lpstr>
      <vt:lpstr>Gesundheitshandwerker</vt:lpstr>
      <vt:lpstr>Versorgungsdichte</vt:lpstr>
      <vt:lpstr>Umsatz</vt:lpstr>
      <vt:lpstr>Merkmale Zahntechnik</vt:lpstr>
      <vt:lpstr>Merkmale Augenoptiker</vt:lpstr>
      <vt:lpstr>Merkmale Hörgerätetechnik</vt:lpstr>
      <vt:lpstr>Merkmale Qrthopädieschuhtechnik</vt:lpstr>
      <vt:lpstr>Merkmale Orthopädietechnik</vt:lpstr>
      <vt:lpstr>Grundlegende Anforderungen </vt:lpstr>
      <vt:lpstr>Chemische, physikalische und biologische Eigenschaften</vt:lpstr>
      <vt:lpstr>Infektion und mikrobielle Kontamination</vt:lpstr>
      <vt:lpstr>Infektion und mikrobielle Kontamination</vt:lpstr>
      <vt:lpstr>Bereitstellung von Information durch den Hersteller</vt:lpstr>
      <vt:lpstr>Folie 15</vt:lpstr>
      <vt:lpstr>Folie 16</vt:lpstr>
      <vt:lpstr>Darstellung der Prozesse: Text</vt:lpstr>
      <vt:lpstr>Darstellung von Prozessen</vt:lpstr>
      <vt:lpstr>Prozesse</vt:lpstr>
      <vt:lpstr>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Qualitätsmanagement im Gesundheitshandwerk</dc:title>
  <dc:creator> Gudrun</dc:creator>
  <cp:lastModifiedBy> Gudrun</cp:lastModifiedBy>
  <cp:revision>113</cp:revision>
  <dcterms:created xsi:type="dcterms:W3CDTF">2009-03-18T14:49:52Z</dcterms:created>
  <dcterms:modified xsi:type="dcterms:W3CDTF">2009-03-31T12:07:20Z</dcterms:modified>
</cp:coreProperties>
</file>